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hartEx10.xml" ContentType="application/vnd.ms-office.chartex+xml"/>
  <Override PartName="/ppt/charts/colors100.xml" ContentType="application/vnd.ms-office.chartcolorstyle+xml"/>
  <Override PartName="/ppt/charts/style100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70" r:id="rId2"/>
    <p:sldId id="284" r:id="rId3"/>
    <p:sldId id="286" r:id="rId4"/>
    <p:sldId id="287" r:id="rId5"/>
    <p:sldId id="294" r:id="rId6"/>
    <p:sldId id="295" r:id="rId7"/>
    <p:sldId id="285" r:id="rId8"/>
    <p:sldId id="296" r:id="rId9"/>
    <p:sldId id="28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32" y="84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95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Ex10.xml.rels><?xml version="1.0" encoding="UTF-8" standalone="yes"?>
<Relationships xmlns="http://schemas.openxmlformats.org/package/2006/relationships"><Relationship Id="rId3" Type="http://schemas.microsoft.com/office/2011/relationships/chartColorStyle" Target="colors100.xml"/><Relationship Id="rId2" Type="http://schemas.microsoft.com/office/2011/relationships/chartStyle" Target="style100.xml"/><Relationship Id="rId1" Type="http://schemas.openxmlformats.org/officeDocument/2006/relationships/package" Target="../embeddings/Microsoft_Excel_Worksheet0.xlsx"/></Relationships>
</file>

<file path=ppt/charts/chartEx10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00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0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35110-E66F-4FBD-BBC0-0EFCB979F520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1CA13-B661-4BAE-9969-BF7756C75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028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640483-BDD4-43AA-89BC-719DE7BB9FC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629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7A9D4-2312-4C80-955C-3A7FA2F8832A}" type="datetimeFigureOut">
              <a:rPr lang="ko-KR" altLang="en-US" smtClean="0"/>
              <a:t>2023-10-29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Relationship Id="rId4" Type="http://schemas.microsoft.com/office/2014/relationships/chartEx" Target="../charts/chartEx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18760" y="2505670"/>
            <a:ext cx="1544955" cy="902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5400" dirty="0" smtClean="0">
                <a:solidFill>
                  <a:schemeClr val="bg1"/>
                </a:solidFill>
              </a:rPr>
              <a:t>가제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3347720" y="3764071"/>
            <a:ext cx="549656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8"/>
          <p:cNvSpPr txBox="1"/>
          <p:nvPr/>
        </p:nvSpPr>
        <p:spPr>
          <a:xfrm>
            <a:off x="8763000" y="5657671"/>
            <a:ext cx="3429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</a:defRPr>
            </a:lvl1pPr>
          </a:lstStyle>
          <a:p>
            <a:pPr algn="r">
              <a:defRPr/>
            </a:pPr>
            <a:r>
              <a:rPr lang="en-US" altLang="ko-KR" sz="2400" dirty="0" smtClean="0">
                <a:solidFill>
                  <a:schemeClr val="bg1"/>
                </a:solidFill>
                <a:latin typeface="나눔스퀘어 Bold"/>
                <a:ea typeface="나눔스퀘어 Bold"/>
              </a:rPr>
              <a:t>2017180002 </a:t>
            </a:r>
            <a:r>
              <a:rPr lang="ko-KR" altLang="en-US" sz="2400" dirty="0" err="1" smtClean="0">
                <a:solidFill>
                  <a:schemeClr val="bg1"/>
                </a:solidFill>
                <a:latin typeface="나눔스퀘어 Bold"/>
                <a:ea typeface="나눔스퀘어 Bold"/>
              </a:rPr>
              <a:t>고선우</a:t>
            </a:r>
            <a:endParaRPr lang="en-US" altLang="ko-KR" sz="2400" dirty="0" smtClean="0">
              <a:solidFill>
                <a:schemeClr val="bg1"/>
              </a:solidFill>
              <a:latin typeface="나눔스퀘어 Bold"/>
              <a:ea typeface="나눔스퀘어 Bold"/>
            </a:endParaRPr>
          </a:p>
          <a:p>
            <a:pPr algn="r">
              <a:defRPr/>
            </a:pPr>
            <a:r>
              <a:rPr lang="en-US" altLang="ko-KR" sz="2400" dirty="0" smtClean="0">
                <a:solidFill>
                  <a:schemeClr val="bg1"/>
                </a:solidFill>
                <a:latin typeface="나눔스퀘어 Bold"/>
                <a:ea typeface="나눔스퀘어 Bold"/>
              </a:rPr>
              <a:t>2020184015 </a:t>
            </a:r>
            <a:r>
              <a:rPr lang="ko-KR" altLang="en-US" sz="2400" dirty="0" err="1" smtClean="0">
                <a:solidFill>
                  <a:schemeClr val="bg1"/>
                </a:solidFill>
                <a:latin typeface="나눔스퀘어 Bold"/>
                <a:ea typeface="나눔스퀘어 Bold"/>
              </a:rPr>
              <a:t>박가현</a:t>
            </a:r>
            <a:endParaRPr lang="en-US" altLang="ko-KR" sz="2400" dirty="0">
              <a:solidFill>
                <a:schemeClr val="bg1"/>
              </a:solidFill>
              <a:latin typeface="나눔스퀘어 Bold"/>
              <a:ea typeface="나눔스퀘어 Bold"/>
            </a:endParaRPr>
          </a:p>
          <a:p>
            <a:pPr algn="r">
              <a:defRPr/>
            </a:pPr>
            <a:r>
              <a:rPr lang="en-US" altLang="ko-KR" sz="2400" dirty="0" smtClean="0">
                <a:solidFill>
                  <a:schemeClr val="bg1"/>
                </a:solidFill>
                <a:latin typeface="나눔스퀘어 Bold"/>
                <a:ea typeface="나눔스퀘어 Bold"/>
              </a:rPr>
              <a:t>2020184025 </a:t>
            </a:r>
            <a:r>
              <a:rPr lang="ko-KR" altLang="en-US" sz="2400" dirty="0" smtClean="0">
                <a:solidFill>
                  <a:schemeClr val="bg1"/>
                </a:solidFill>
                <a:latin typeface="나눔스퀘어 Bold"/>
                <a:ea typeface="나눔스퀘어 Bold"/>
              </a:rPr>
              <a:t>이승희</a:t>
            </a:r>
            <a:endParaRPr lang="en-US" altLang="ko-KR" sz="2400" dirty="0" smtClean="0">
              <a:solidFill>
                <a:schemeClr val="bg1"/>
              </a:solidFill>
              <a:latin typeface="나눔스퀘어 Bold"/>
              <a:ea typeface="나눔스퀘어 Bold"/>
            </a:endParaRPr>
          </a:p>
        </p:txBody>
      </p:sp>
    </p:spTree>
    <p:extLst>
      <p:ext uri="{BB962C8B-B14F-4D97-AF65-F5344CB8AC3E}">
        <p14:creationId xmlns:p14="http://schemas.microsoft.com/office/powerpoint/2010/main" val="36392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8258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목차</a:t>
            </a:r>
            <a:endParaRPr lang="ko-KR" altLang="en-US" sz="3200" spc="-3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ko-KR" altLang="en-US" sz="32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FA2D4A9-E4C9-43E1-833A-7E0DFF5D4F34}"/>
              </a:ext>
            </a:extLst>
          </p:cNvPr>
          <p:cNvSpPr/>
          <p:nvPr/>
        </p:nvSpPr>
        <p:spPr>
          <a:xfrm>
            <a:off x="526938" y="1358788"/>
            <a:ext cx="823531" cy="735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04779" y="1375620"/>
            <a:ext cx="3946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87E0D8A-DD27-4A53-A279-753B49A4E136}"/>
              </a:ext>
            </a:extLst>
          </p:cNvPr>
          <p:cNvSpPr/>
          <p:nvPr/>
        </p:nvSpPr>
        <p:spPr>
          <a:xfrm>
            <a:off x="526938" y="2678289"/>
            <a:ext cx="823531" cy="7358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1E2D36A-7646-4481-8FD3-C7DE69DFE174}"/>
              </a:ext>
            </a:extLst>
          </p:cNvPr>
          <p:cNvSpPr txBox="1"/>
          <p:nvPr/>
        </p:nvSpPr>
        <p:spPr>
          <a:xfrm>
            <a:off x="715413" y="2705459"/>
            <a:ext cx="394659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215329A-A686-4974-A482-CF46E001D756}"/>
              </a:ext>
            </a:extLst>
          </p:cNvPr>
          <p:cNvSpPr/>
          <p:nvPr/>
        </p:nvSpPr>
        <p:spPr>
          <a:xfrm>
            <a:off x="526938" y="3997790"/>
            <a:ext cx="823531" cy="7358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A8E1275-5489-405E-8689-CBBC2527C00C}"/>
              </a:ext>
            </a:extLst>
          </p:cNvPr>
          <p:cNvSpPr txBox="1"/>
          <p:nvPr/>
        </p:nvSpPr>
        <p:spPr>
          <a:xfrm>
            <a:off x="715413" y="4024960"/>
            <a:ext cx="3946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3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87E0D8A-DD27-4A53-A279-753B49A4E136}"/>
              </a:ext>
            </a:extLst>
          </p:cNvPr>
          <p:cNvSpPr/>
          <p:nvPr/>
        </p:nvSpPr>
        <p:spPr>
          <a:xfrm>
            <a:off x="6376340" y="1358788"/>
            <a:ext cx="823531" cy="7358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1E2D36A-7646-4481-8FD3-C7DE69DFE174}"/>
              </a:ext>
            </a:extLst>
          </p:cNvPr>
          <p:cNvSpPr txBox="1"/>
          <p:nvPr/>
        </p:nvSpPr>
        <p:spPr>
          <a:xfrm>
            <a:off x="6556800" y="1385958"/>
            <a:ext cx="410690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 smtClean="0">
                <a:solidFill>
                  <a:schemeClr val="bg1"/>
                </a:solidFill>
                <a:latin typeface="+mn-ea"/>
              </a:rPr>
              <a:t>5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215329A-A686-4974-A482-CF46E001D756}"/>
              </a:ext>
            </a:extLst>
          </p:cNvPr>
          <p:cNvSpPr/>
          <p:nvPr/>
        </p:nvSpPr>
        <p:spPr>
          <a:xfrm>
            <a:off x="6376340" y="2678289"/>
            <a:ext cx="823531" cy="7358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A8E1275-5489-405E-8689-CBBC2527C00C}"/>
              </a:ext>
            </a:extLst>
          </p:cNvPr>
          <p:cNvSpPr txBox="1"/>
          <p:nvPr/>
        </p:nvSpPr>
        <p:spPr>
          <a:xfrm>
            <a:off x="6556800" y="2705459"/>
            <a:ext cx="410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6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FA2D4A9-E4C9-43E1-833A-7E0DFF5D4F34}"/>
              </a:ext>
            </a:extLst>
          </p:cNvPr>
          <p:cNvSpPr/>
          <p:nvPr/>
        </p:nvSpPr>
        <p:spPr>
          <a:xfrm>
            <a:off x="526938" y="5317291"/>
            <a:ext cx="823531" cy="735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696764" y="5334123"/>
            <a:ext cx="410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4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FA2D4A9-E4C9-43E1-833A-7E0DFF5D4F34}"/>
              </a:ext>
            </a:extLst>
          </p:cNvPr>
          <p:cNvSpPr/>
          <p:nvPr/>
        </p:nvSpPr>
        <p:spPr>
          <a:xfrm>
            <a:off x="6376340" y="3997790"/>
            <a:ext cx="823531" cy="735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6546166" y="4014622"/>
            <a:ext cx="410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 smtClean="0">
                <a:solidFill>
                  <a:schemeClr val="bg1"/>
                </a:solidFill>
                <a:latin typeface="+mn-ea"/>
              </a:rPr>
              <a:t>7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887E0D8A-DD27-4A53-A279-753B49A4E136}"/>
              </a:ext>
            </a:extLst>
          </p:cNvPr>
          <p:cNvSpPr/>
          <p:nvPr/>
        </p:nvSpPr>
        <p:spPr>
          <a:xfrm>
            <a:off x="6376340" y="5317291"/>
            <a:ext cx="823531" cy="7358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E2D36A-7646-4481-8FD3-C7DE69DFE174}"/>
              </a:ext>
            </a:extLst>
          </p:cNvPr>
          <p:cNvSpPr txBox="1"/>
          <p:nvPr/>
        </p:nvSpPr>
        <p:spPr>
          <a:xfrm>
            <a:off x="6556800" y="5344461"/>
            <a:ext cx="410690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n-ea"/>
              </a:rPr>
              <a:t>8</a:t>
            </a:r>
            <a:endParaRPr lang="ko-KR" altLang="en-US" sz="36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887002" y="1433943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시장 환경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883813" y="2813135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게임 소개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897636" y="4138522"/>
            <a:ext cx="2467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타 게임과의 차이점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887002" y="5444648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개발 환경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739023" y="1454181"/>
            <a:ext cx="2467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개발에 사용할 기술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739023" y="2778836"/>
            <a:ext cx="2198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개인별 준비 현황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728389" y="4135485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역할 분담 및 일정</a:t>
            </a:r>
            <a:endParaRPr lang="ko-KR" altLang="en-US" sz="2400" spc="-300" dirty="0">
              <a:latin typeface="+mn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739023" y="5444647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latin typeface="+mn-ea"/>
              </a:rPr>
              <a:t>참고 문헌</a:t>
            </a:r>
            <a:endParaRPr lang="ko-KR" altLang="en-US" sz="2400" spc="-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93631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548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시장 환경</a:t>
            </a:r>
            <a:endParaRPr lang="ko-KR" altLang="en-US" sz="28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 descr="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65" y="1843599"/>
            <a:ext cx="6332350" cy="2861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924" y="1405281"/>
            <a:ext cx="5636029" cy="3299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77800" y="4912489"/>
            <a:ext cx="118091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300" dirty="0" smtClean="0">
                <a:latin typeface="+mn-ea"/>
              </a:rPr>
              <a:t>유명 플랫폼의 유저들이 </a:t>
            </a:r>
            <a:r>
              <a:rPr lang="ko-KR" altLang="en-US" sz="2000" spc="-300" dirty="0" err="1" smtClean="0">
                <a:latin typeface="+mn-ea"/>
              </a:rPr>
              <a:t>팔로워한</a:t>
            </a:r>
            <a:r>
              <a:rPr lang="ko-KR" altLang="en-US" sz="2000" spc="-300" dirty="0" smtClean="0">
                <a:latin typeface="+mn-ea"/>
              </a:rPr>
              <a:t> 매출 상위 </a:t>
            </a:r>
            <a:r>
              <a:rPr lang="en-US" altLang="ko-KR" sz="2000" spc="-300" dirty="0" smtClean="0">
                <a:latin typeface="+mn-ea"/>
              </a:rPr>
              <a:t>10</a:t>
            </a:r>
            <a:r>
              <a:rPr lang="ko-KR" altLang="en-US" sz="2000" spc="-300" dirty="0" smtClean="0">
                <a:latin typeface="+mn-ea"/>
              </a:rPr>
              <a:t>개의 게임 장르에서 시뮬레이션 장르가 높은 비율을 보인다</a:t>
            </a:r>
            <a:r>
              <a:rPr lang="en-US" altLang="ko-KR" sz="2000" spc="-300" dirty="0" smtClean="0">
                <a:latin typeface="+mn-ea"/>
              </a:rPr>
              <a:t>.</a:t>
            </a:r>
          </a:p>
          <a:p>
            <a:r>
              <a:rPr lang="ko-KR" altLang="en-US" sz="2000" spc="-300" dirty="0" smtClean="0">
                <a:latin typeface="+mn-ea"/>
              </a:rPr>
              <a:t>시뮬레이션 장르의 평균 다운로드 수가 매년 꾸준히 증가해왔다</a:t>
            </a:r>
            <a:r>
              <a:rPr lang="en-US" altLang="ko-KR" sz="2000" spc="-300" dirty="0" smtClean="0">
                <a:latin typeface="+mn-ea"/>
              </a:rPr>
              <a:t>.  </a:t>
            </a:r>
            <a:r>
              <a:rPr lang="ko-KR" altLang="en-US" sz="2000" spc="-300" dirty="0" smtClean="0">
                <a:latin typeface="+mn-ea"/>
              </a:rPr>
              <a:t>이를 보아 추정치 또한 증가할 것으로 보인다</a:t>
            </a:r>
            <a:r>
              <a:rPr lang="en-US" altLang="ko-KR" sz="2000" spc="-300" dirty="0" smtClean="0">
                <a:latin typeface="+mn-ea"/>
              </a:rPr>
              <a:t>.</a:t>
            </a:r>
            <a:r>
              <a:rPr lang="ko-KR" altLang="en-US" sz="2000" spc="-300" dirty="0" smtClean="0">
                <a:latin typeface="+mn-ea"/>
              </a:rPr>
              <a:t> </a:t>
            </a:r>
            <a:endParaRPr lang="en-US" altLang="ko-KR" sz="2000" spc="-300" dirty="0" smtClean="0">
              <a:latin typeface="+mn-ea"/>
            </a:endParaRPr>
          </a:p>
          <a:p>
            <a:endParaRPr lang="en-US" altLang="ko-KR" sz="2000" spc="-300" dirty="0" smtClean="0">
              <a:latin typeface="+mn-ea"/>
            </a:endParaRPr>
          </a:p>
          <a:p>
            <a:r>
              <a:rPr lang="en-US" altLang="ko-KR" sz="2000" spc="-300" dirty="0" smtClean="0">
                <a:latin typeface="+mn-ea"/>
              </a:rPr>
              <a:t>-&gt;  2023</a:t>
            </a:r>
            <a:r>
              <a:rPr lang="ko-KR" altLang="en-US" sz="2000" spc="-300" dirty="0" smtClean="0">
                <a:latin typeface="+mn-ea"/>
              </a:rPr>
              <a:t>년에도 시뮬레이션 장르의 수익성 증가가 예측되기에 이 장르를 선택했다</a:t>
            </a:r>
            <a:r>
              <a:rPr lang="en-US" altLang="ko-KR" sz="2000" spc="-300" dirty="0" smtClean="0">
                <a:latin typeface="+mn-ea"/>
              </a:rPr>
              <a:t>.</a:t>
            </a:r>
            <a:endParaRPr lang="ko-KR" altLang="en-US" sz="2000" spc="-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655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6674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게임</a:t>
            </a:r>
            <a:r>
              <a:rPr lang="ko-KR" altLang="en-US" sz="32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소개</a:t>
            </a:r>
            <a:endParaRPr lang="en-US" altLang="ko-KR" sz="3200" spc="-3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64" y="578981"/>
            <a:ext cx="5324708" cy="523126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614" y="1480382"/>
            <a:ext cx="6135906" cy="339087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65040" y="5351038"/>
            <a:ext cx="5540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 smtClean="0">
                <a:latin typeface="+mn-ea"/>
              </a:rPr>
              <a:t>필드에 있는 자원을 직접 채취해서</a:t>
            </a:r>
            <a:endParaRPr lang="ko-KR" altLang="en-US" sz="2000" spc="-300" dirty="0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6026611" y="5351038"/>
            <a:ext cx="5540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 smtClean="0">
                <a:latin typeface="+mn-ea"/>
              </a:rPr>
              <a:t>보유한 자원을 이용해 기지를 업그레이드 시킨다</a:t>
            </a:r>
            <a:endParaRPr lang="ko-KR" altLang="en-US" sz="2000" spc="-300" dirty="0">
              <a:latin typeface="+mn-ea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781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09" y="975115"/>
            <a:ext cx="4680975" cy="46809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548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게임 소개</a:t>
            </a:r>
            <a:endParaRPr lang="en-US" altLang="ko-KR" sz="2800" spc="-3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738370" y="5656090"/>
            <a:ext cx="9644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 smtClean="0">
                <a:latin typeface="+mn-ea"/>
              </a:rPr>
              <a:t>적의 공격을 방어하는 </a:t>
            </a:r>
            <a:r>
              <a:rPr lang="ko-KR" altLang="en-US" sz="2000" spc="-300" dirty="0" err="1" smtClean="0">
                <a:latin typeface="+mn-ea"/>
              </a:rPr>
              <a:t>포탑</a:t>
            </a:r>
            <a:r>
              <a:rPr lang="en-US" altLang="ko-KR" sz="2000" spc="-300" dirty="0" smtClean="0">
                <a:latin typeface="+mn-ea"/>
              </a:rPr>
              <a:t>,</a:t>
            </a:r>
            <a:r>
              <a:rPr lang="ko-KR" altLang="en-US" sz="2000" spc="-300" dirty="0" smtClean="0">
                <a:latin typeface="+mn-ea"/>
              </a:rPr>
              <a:t> 적을 공격하는 </a:t>
            </a:r>
            <a:r>
              <a:rPr lang="ko-KR" altLang="en-US" sz="2000" spc="-300" dirty="0" err="1" smtClean="0">
                <a:latin typeface="+mn-ea"/>
              </a:rPr>
              <a:t>포탑을</a:t>
            </a:r>
            <a:r>
              <a:rPr lang="ko-KR" altLang="en-US" sz="2000" spc="-300" dirty="0" smtClean="0">
                <a:latin typeface="+mn-ea"/>
              </a:rPr>
              <a:t> 건설해</a:t>
            </a:r>
            <a:endParaRPr lang="en-US" altLang="ko-KR" sz="2000" spc="-300" dirty="0" smtClean="0">
              <a:latin typeface="+mn-ea"/>
            </a:endParaRPr>
          </a:p>
          <a:p>
            <a:pPr algn="ctr"/>
            <a:r>
              <a:rPr lang="en-US" altLang="ko-KR" sz="2000" spc="-300" dirty="0" smtClean="0">
                <a:latin typeface="+mn-ea"/>
              </a:rPr>
              <a:t>10</a:t>
            </a:r>
            <a:r>
              <a:rPr lang="ko-KR" altLang="en-US" sz="2000" spc="-300" dirty="0" smtClean="0">
                <a:latin typeface="+mn-ea"/>
              </a:rPr>
              <a:t>웨이브 를 버티거나 적의 기지를 파괴하면 승리한다</a:t>
            </a:r>
            <a:r>
              <a:rPr lang="en-US" altLang="ko-KR" sz="2000" spc="-300" dirty="0" smtClean="0">
                <a:latin typeface="+mn-ea"/>
              </a:rPr>
              <a:t>.</a:t>
            </a:r>
            <a:endParaRPr lang="ko-KR" altLang="en-US" sz="2000" spc="-300" dirty="0">
              <a:latin typeface="+mn-ea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0342" y="1707313"/>
            <a:ext cx="6235171" cy="356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548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게임 소개</a:t>
            </a:r>
            <a:endParaRPr lang="en-US" altLang="ko-KR" sz="2800" spc="-3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모서리가 둥근 직사각형 1"/>
          <p:cNvSpPr/>
          <p:nvPr/>
        </p:nvSpPr>
        <p:spPr>
          <a:xfrm>
            <a:off x="329610" y="1445342"/>
            <a:ext cx="1646674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게임 시작</a:t>
            </a:r>
            <a:endParaRPr lang="en-US" altLang="ko-KR" dirty="0" smtClean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2330474" y="1445342"/>
            <a:ext cx="1646674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자원 채취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4331337" y="1445342"/>
            <a:ext cx="2108791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포탑</a:t>
            </a:r>
            <a:r>
              <a:rPr lang="ko-KR" altLang="en-US" dirty="0" smtClean="0"/>
              <a:t> 건설 및 연구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6832626" y="1445342"/>
            <a:ext cx="1646674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일정 시간 후 방어</a:t>
            </a:r>
            <a:endParaRPr lang="ko-KR" altLang="en-US" dirty="0"/>
          </a:p>
        </p:txBody>
      </p:sp>
      <p:cxnSp>
        <p:nvCxnSpPr>
          <p:cNvPr id="5" name="직선 화살표 연결선 4"/>
          <p:cNvCxnSpPr>
            <a:stCxn id="2" idx="3"/>
            <a:endCxn id="6" idx="1"/>
          </p:cNvCxnSpPr>
          <p:nvPr/>
        </p:nvCxnSpPr>
        <p:spPr>
          <a:xfrm>
            <a:off x="1976284" y="1818968"/>
            <a:ext cx="3541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6" idx="3"/>
            <a:endCxn id="7" idx="1"/>
          </p:cNvCxnSpPr>
          <p:nvPr/>
        </p:nvCxnSpPr>
        <p:spPr>
          <a:xfrm>
            <a:off x="3977148" y="1818968"/>
            <a:ext cx="3541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7" idx="3"/>
            <a:endCxn id="8" idx="1"/>
          </p:cNvCxnSpPr>
          <p:nvPr/>
        </p:nvCxnSpPr>
        <p:spPr>
          <a:xfrm>
            <a:off x="6440128" y="1818968"/>
            <a:ext cx="3924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다이아몬드 14"/>
          <p:cNvSpPr/>
          <p:nvPr/>
        </p:nvSpPr>
        <p:spPr>
          <a:xfrm>
            <a:off x="6148261" y="3175854"/>
            <a:ext cx="3015404" cy="1238899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10</a:t>
            </a:r>
            <a:r>
              <a:rPr lang="ko-KR" altLang="en-US" dirty="0" smtClean="0"/>
              <a:t>웨이브 후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생존 및 섬멸</a:t>
            </a:r>
            <a:endParaRPr lang="ko-KR" altLang="en-US" dirty="0"/>
          </a:p>
        </p:txBody>
      </p:sp>
      <p:cxnSp>
        <p:nvCxnSpPr>
          <p:cNvPr id="17" name="직선 화살표 연결선 16"/>
          <p:cNvCxnSpPr>
            <a:endCxn id="15" idx="0"/>
          </p:cNvCxnSpPr>
          <p:nvPr/>
        </p:nvCxnSpPr>
        <p:spPr>
          <a:xfrm>
            <a:off x="7655963" y="2559606"/>
            <a:ext cx="0" cy="616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 21"/>
          <p:cNvCxnSpPr>
            <a:stCxn id="15" idx="1"/>
            <a:endCxn id="6" idx="2"/>
          </p:cNvCxnSpPr>
          <p:nvPr/>
        </p:nvCxnSpPr>
        <p:spPr>
          <a:xfrm rot="10800000">
            <a:off x="3153811" y="2192594"/>
            <a:ext cx="2994450" cy="16027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모서리가 둥근 직사각형 22"/>
          <p:cNvSpPr/>
          <p:nvPr/>
        </p:nvSpPr>
        <p:spPr>
          <a:xfrm>
            <a:off x="6832626" y="5024387"/>
            <a:ext cx="1646674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승리</a:t>
            </a:r>
            <a:endParaRPr lang="en-US" altLang="ko-KR" dirty="0" smtClean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9763662" y="3421677"/>
            <a:ext cx="1646674" cy="74725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패배</a:t>
            </a:r>
            <a:endParaRPr lang="en-US" altLang="ko-KR" dirty="0" smtClean="0"/>
          </a:p>
        </p:txBody>
      </p:sp>
      <p:cxnSp>
        <p:nvCxnSpPr>
          <p:cNvPr id="26" name="직선 화살표 연결선 25"/>
          <p:cNvCxnSpPr>
            <a:stCxn id="15" idx="2"/>
            <a:endCxn id="23" idx="0"/>
          </p:cNvCxnSpPr>
          <p:nvPr/>
        </p:nvCxnSpPr>
        <p:spPr>
          <a:xfrm>
            <a:off x="7655963" y="4414753"/>
            <a:ext cx="0" cy="609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stCxn id="15" idx="3"/>
            <a:endCxn id="24" idx="1"/>
          </p:cNvCxnSpPr>
          <p:nvPr/>
        </p:nvCxnSpPr>
        <p:spPr>
          <a:xfrm flipV="1">
            <a:off x="9163665" y="3795303"/>
            <a:ext cx="59999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663295" y="3421677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No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163665" y="3421677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No</a:t>
            </a:r>
            <a:endParaRPr lang="ko-KR" alt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779706" y="4532740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Yes</a:t>
            </a:r>
            <a:endParaRPr lang="ko-KR" alt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6346227" y="2221052"/>
            <a:ext cx="30604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방어 중 자원 채취 및  </a:t>
            </a:r>
            <a:r>
              <a:rPr lang="ko-KR" altLang="en-US" sz="1600" dirty="0" err="1" smtClean="0"/>
              <a:t>건설가능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169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4880E38-0FAA-4438-8AB2-6699E31A94C1}"/>
              </a:ext>
            </a:extLst>
          </p:cNvPr>
          <p:cNvGrpSpPr/>
          <p:nvPr/>
        </p:nvGrpSpPr>
        <p:grpSpPr>
          <a:xfrm>
            <a:off x="599440" y="1290320"/>
            <a:ext cx="5344160" cy="4450080"/>
            <a:chOff x="599440" y="1290320"/>
            <a:chExt cx="5344160" cy="4450080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88DAF014-91EB-46ED-A066-52758E9E050B}"/>
                </a:ext>
              </a:extLst>
            </p:cNvPr>
            <p:cNvSpPr/>
            <p:nvPr/>
          </p:nvSpPr>
          <p:spPr>
            <a:xfrm>
              <a:off x="599440" y="1290320"/>
              <a:ext cx="5344160" cy="4450080"/>
            </a:xfrm>
            <a:prstGeom prst="roundRect">
              <a:avLst>
                <a:gd name="adj" fmla="val 12329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A593D5-501E-457D-A8CA-AB659DA69256}"/>
                </a:ext>
              </a:extLst>
            </p:cNvPr>
            <p:cNvSpPr txBox="1"/>
            <p:nvPr/>
          </p:nvSpPr>
          <p:spPr>
            <a:xfrm>
              <a:off x="2733638" y="2036739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err="1" smtClean="0">
                  <a:solidFill>
                    <a:schemeClr val="bg1"/>
                  </a:solidFill>
                </a:rPr>
                <a:t>아스트로니어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F27385C-4021-4E81-9927-7001CEA3757F}"/>
                </a:ext>
              </a:extLst>
            </p:cNvPr>
            <p:cNvSpPr txBox="1"/>
            <p:nvPr/>
          </p:nvSpPr>
          <p:spPr>
            <a:xfrm>
              <a:off x="599440" y="3127346"/>
              <a:ext cx="534416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dirty="0" smtClean="0">
                  <a:solidFill>
                    <a:schemeClr val="bg1"/>
                  </a:solidFill>
                </a:rPr>
                <a:t>게임을 </a:t>
              </a:r>
              <a:r>
                <a:rPr lang="ko-KR" altLang="en-US" dirty="0" err="1" smtClean="0">
                  <a:solidFill>
                    <a:schemeClr val="bg1"/>
                  </a:solidFill>
                </a:rPr>
                <a:t>클리어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 하기 위한 조건이 지루하며 </a:t>
              </a:r>
              <a:endParaRPr lang="en-US" altLang="ko-KR" dirty="0" smtClean="0">
                <a:solidFill>
                  <a:schemeClr val="bg1"/>
                </a:solidFill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dirty="0" smtClean="0">
                  <a:solidFill>
                    <a:schemeClr val="bg1"/>
                  </a:solidFill>
                </a:rPr>
                <a:t>반복된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플레이를 유도한다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.</a:t>
              </a:r>
            </a:p>
            <a:p>
              <a:pPr algn="just">
                <a:lnSpc>
                  <a:spcPct val="120000"/>
                </a:lnSpc>
              </a:pPr>
              <a:endParaRPr lang="en-US" altLang="ko-KR" dirty="0">
                <a:solidFill>
                  <a:schemeClr val="bg1"/>
                </a:solidFill>
              </a:endParaRPr>
            </a:p>
            <a:p>
              <a:pPr algn="just">
                <a:lnSpc>
                  <a:spcPct val="120000"/>
                </a:lnSpc>
              </a:pPr>
              <a:r>
                <a:rPr lang="en-US" altLang="ko-KR" dirty="0" smtClean="0">
                  <a:solidFill>
                    <a:schemeClr val="bg1"/>
                  </a:solidFill>
                </a:rPr>
                <a:t>-&gt;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뚜렷한 </a:t>
              </a:r>
              <a:r>
                <a:rPr lang="ko-KR" altLang="en-US" dirty="0" err="1" smtClean="0">
                  <a:solidFill>
                    <a:schemeClr val="bg1"/>
                  </a:solidFill>
                </a:rPr>
                <a:t>클리어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 조건</a:t>
              </a:r>
              <a:r>
                <a:rPr lang="en-US" altLang="ko-KR" dirty="0">
                  <a:solidFill>
                    <a:schemeClr val="bg1"/>
                  </a:solidFill>
                </a:rPr>
                <a:t> 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,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플레이 중간마다 스페셜 웨이브를 주어 지루함을 해소한다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.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F5147BA-8E10-48A7-8391-10AB9347F9BF}"/>
              </a:ext>
            </a:extLst>
          </p:cNvPr>
          <p:cNvGrpSpPr/>
          <p:nvPr/>
        </p:nvGrpSpPr>
        <p:grpSpPr>
          <a:xfrm>
            <a:off x="6248401" y="1290320"/>
            <a:ext cx="5780114" cy="4450080"/>
            <a:chOff x="599439" y="1290320"/>
            <a:chExt cx="5780114" cy="4450080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0A7CD9B1-B5C1-4291-B033-195801852AB9}"/>
                </a:ext>
              </a:extLst>
            </p:cNvPr>
            <p:cNvSpPr/>
            <p:nvPr/>
          </p:nvSpPr>
          <p:spPr>
            <a:xfrm>
              <a:off x="599439" y="1290320"/>
              <a:ext cx="5780113" cy="4450080"/>
            </a:xfrm>
            <a:prstGeom prst="roundRect">
              <a:avLst>
                <a:gd name="adj" fmla="val 12329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36977E-A713-40D0-884E-9243F0D831BE}"/>
                </a:ext>
              </a:extLst>
            </p:cNvPr>
            <p:cNvSpPr txBox="1"/>
            <p:nvPr/>
          </p:nvSpPr>
          <p:spPr>
            <a:xfrm>
              <a:off x="3233201" y="2007062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mtClean="0">
                  <a:solidFill>
                    <a:schemeClr val="bg1"/>
                  </a:solidFill>
                </a:rPr>
                <a:t>전쟁시대</a:t>
              </a:r>
              <a:endParaRPr lang="ko-KR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D56B852-D617-4B17-9139-16036874E7FC}"/>
                </a:ext>
              </a:extLst>
            </p:cNvPr>
            <p:cNvSpPr txBox="1"/>
            <p:nvPr/>
          </p:nvSpPr>
          <p:spPr>
            <a:xfrm>
              <a:off x="599440" y="3114603"/>
              <a:ext cx="578011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dirty="0" smtClean="0">
                  <a:solidFill>
                    <a:schemeClr val="bg1"/>
                  </a:solidFill>
                </a:rPr>
                <a:t>플레이어 행동의 제약이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있으며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 </a:t>
              </a:r>
            </a:p>
            <a:p>
              <a:pPr algn="just">
                <a:lnSpc>
                  <a:spcPct val="120000"/>
                </a:lnSpc>
              </a:pPr>
              <a:r>
                <a:rPr lang="ko-KR" altLang="en-US" dirty="0" smtClean="0">
                  <a:solidFill>
                    <a:schemeClr val="bg1"/>
                  </a:solidFill>
                </a:rPr>
                <a:t>목표가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일정해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플레이 방법이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동일하다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.</a:t>
              </a:r>
            </a:p>
            <a:p>
              <a:pPr algn="just">
                <a:lnSpc>
                  <a:spcPct val="120000"/>
                </a:lnSpc>
              </a:pPr>
              <a:endParaRPr lang="en-US" altLang="ko-KR" dirty="0">
                <a:solidFill>
                  <a:schemeClr val="bg1"/>
                </a:solidFill>
              </a:endParaRPr>
            </a:p>
            <a:p>
              <a:pPr algn="just">
                <a:lnSpc>
                  <a:spcPct val="120000"/>
                </a:lnSpc>
              </a:pPr>
              <a:r>
                <a:rPr lang="en-US" altLang="ko-KR" dirty="0" smtClean="0">
                  <a:solidFill>
                    <a:schemeClr val="bg1"/>
                  </a:solidFill>
                </a:rPr>
                <a:t>-&gt;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플레이어가 직접 자원을 수집 및 건설을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할 수 있다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.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목표로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향하는 방법이 여러 갈래가 있다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.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29129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타 게임과의 차이점</a:t>
            </a:r>
            <a:endParaRPr lang="ko-KR" altLang="en-US" sz="28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482" y="1585324"/>
            <a:ext cx="1332437" cy="1295893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99" y="1585324"/>
            <a:ext cx="1295893" cy="1295893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5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0.wp.com/d15haboszopus7.cloudfront.net/wp-cont...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154" y="4754266"/>
            <a:ext cx="727087" cy="72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FF04A19-8950-44A5-80E9-5A06E7DA23BE}"/>
              </a:ext>
            </a:extLst>
          </p:cNvPr>
          <p:cNvCxnSpPr/>
          <p:nvPr/>
        </p:nvCxnSpPr>
        <p:spPr>
          <a:xfrm>
            <a:off x="0" y="831273"/>
            <a:ext cx="12192000" cy="2731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57D2917D-8FCF-4B57-A850-8D50D823DCD6}"/>
              </a:ext>
            </a:extLst>
          </p:cNvPr>
          <p:cNvGrpSpPr/>
          <p:nvPr/>
        </p:nvGrpSpPr>
        <p:grpSpPr>
          <a:xfrm>
            <a:off x="577489" y="2242129"/>
            <a:ext cx="4068451" cy="428006"/>
            <a:chOff x="899592" y="2000083"/>
            <a:chExt cx="4237997" cy="430227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29A2099B-F19F-4235-B59B-48EB888DA1AD}"/>
                </a:ext>
              </a:extLst>
            </p:cNvPr>
            <p:cNvSpPr/>
            <p:nvPr/>
          </p:nvSpPr>
          <p:spPr>
            <a:xfrm>
              <a:off x="1691678" y="2000083"/>
              <a:ext cx="3351552" cy="4021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Visual Studio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A74DB7E-CC98-4138-B725-3657C055986D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1C77762-D92A-4BF7-AE3C-DE6019C9218B}"/>
              </a:ext>
            </a:extLst>
          </p:cNvPr>
          <p:cNvGrpSpPr/>
          <p:nvPr/>
        </p:nvGrpSpPr>
        <p:grpSpPr>
          <a:xfrm>
            <a:off x="6371461" y="2287803"/>
            <a:ext cx="4068359" cy="400110"/>
            <a:chOff x="899592" y="2000081"/>
            <a:chExt cx="4237997" cy="47525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DAA2B23-A0BF-449A-B421-78EFB7039076}"/>
                </a:ext>
              </a:extLst>
            </p:cNvPr>
            <p:cNvSpPr/>
            <p:nvPr/>
          </p:nvSpPr>
          <p:spPr>
            <a:xfrm>
              <a:off x="1691674" y="2000081"/>
              <a:ext cx="3351552" cy="4752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 smtClean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Unity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BB22E88A-45E1-4865-98D8-3073E647F25C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531776" y="4623820"/>
            <a:ext cx="4114164" cy="843585"/>
            <a:chOff x="531776" y="3283197"/>
            <a:chExt cx="4114164" cy="843585"/>
          </a:xfrm>
        </p:grpSpPr>
        <p:pic>
          <p:nvPicPr>
            <p:cNvPr id="40" name="Picture 2" descr="https://cdn.discordapp.com/attachments/1124642447922827336/1168172392170922004/mf4PMrVqvy9KVUQAAAAASUVORK5CYII.png?ex=6550cc51&amp;is=653e5751&amp;hm=960c21fd45c1af4e93c402b439d31f5b70b5c5b3f3dda7a021e80394fc6de043&amp;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1776" y="3283197"/>
              <a:ext cx="843585" cy="8435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57D2917D-8FCF-4B57-A850-8D50D823DCD6}"/>
                </a:ext>
              </a:extLst>
            </p:cNvPr>
            <p:cNvGrpSpPr/>
            <p:nvPr/>
          </p:nvGrpSpPr>
          <p:grpSpPr>
            <a:xfrm>
              <a:off x="577489" y="3650254"/>
              <a:ext cx="4068451" cy="428006"/>
              <a:chOff x="899592" y="2000083"/>
              <a:chExt cx="4237997" cy="430227"/>
            </a:xfrm>
          </p:grpSpPr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29A2099B-F19F-4235-B59B-48EB888DA1AD}"/>
                  </a:ext>
                </a:extLst>
              </p:cNvPr>
              <p:cNvSpPr/>
              <p:nvPr/>
            </p:nvSpPr>
            <p:spPr>
              <a:xfrm>
                <a:off x="1691678" y="2000083"/>
                <a:ext cx="3351552" cy="4021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defRPr lang="ko-KR" altLang="en-US"/>
                </a:pPr>
                <a:r>
                  <a:rPr lang="en-US" altLang="ko-KR" sz="2000" dirty="0">
                    <a:ln w="9525"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ea typeface="한컴 윤고딕 720"/>
                  </a:rPr>
                  <a:t>3Ds Max</a:t>
                </a:r>
                <a:endParaRPr lang="ko-KR" altLang="en-US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endParaRPr>
              </a:p>
            </p:txBody>
          </p: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6A74DB7E-CC98-4138-B725-3657C055986D}"/>
                  </a:ext>
                </a:extLst>
              </p:cNvPr>
              <p:cNvCxnSpPr/>
              <p:nvPr/>
            </p:nvCxnSpPr>
            <p:spPr>
              <a:xfrm>
                <a:off x="899592" y="2430310"/>
                <a:ext cx="4237997" cy="0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그룹 24"/>
          <p:cNvGrpSpPr/>
          <p:nvPr/>
        </p:nvGrpSpPr>
        <p:grpSpPr>
          <a:xfrm>
            <a:off x="6435154" y="3678150"/>
            <a:ext cx="4004666" cy="400110"/>
            <a:chOff x="899592" y="1890566"/>
            <a:chExt cx="4237997" cy="547410"/>
          </a:xfrm>
        </p:grpSpPr>
        <p:sp>
          <p:nvSpPr>
            <p:cNvPr id="26" name="직사각형 25"/>
            <p:cNvSpPr/>
            <p:nvPr/>
          </p:nvSpPr>
          <p:spPr>
            <a:xfrm>
              <a:off x="1701547" y="1890566"/>
              <a:ext cx="3351553" cy="5474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GitHub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27" name="직선 연결선 26"/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1548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</a:t>
            </a:r>
            <a:endParaRPr lang="ko-KR" altLang="en-US" sz="28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50" name="Picture 2" descr="https://cdn.discordapp.com/attachments/1124642447922827336/1168171988263653497/wzdlLGb469AfjaUs0dK0cw4P6DnZGh5Hckap0QuMUxSNNdNaYq1VKrtdPtI87y2g5kfZezG6L76WUUjCIIgCIIgCIIgCIIgCIIgCIIgCIIgCIKog38JN6zRZmEMiAAAAABJRU5ErkJggg.png?ex=6550cbf1&amp;is=653e56f1&amp;hm=e493f5f09fe8ca6dcb1954a32838357714b4c2b37d5b60980967ea2d1964196b&amp;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460" y="1931416"/>
            <a:ext cx="714133" cy="71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cdn.discordapp.com/attachments/1124642447922827336/1168172262218805348/1200px-Font_Awesome_5_brands_github.png?ex=6550cc32&amp;is=653e5732&amp;hm=fac2ade85ca7928e780e1caffe3a94bcfc7f89ab150e0e2a0353a0207b34b86e&amp;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460" y="3312337"/>
            <a:ext cx="760588" cy="785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577489" y="3381377"/>
            <a:ext cx="4068451" cy="716267"/>
            <a:chOff x="577489" y="4765086"/>
            <a:chExt cx="4068451" cy="716267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7D2917D-8FCF-4B57-A850-8D50D823DCD6}"/>
                </a:ext>
              </a:extLst>
            </p:cNvPr>
            <p:cNvGrpSpPr/>
            <p:nvPr/>
          </p:nvGrpSpPr>
          <p:grpSpPr>
            <a:xfrm>
              <a:off x="577489" y="5053347"/>
              <a:ext cx="4068451" cy="428006"/>
              <a:chOff x="899592" y="2000083"/>
              <a:chExt cx="4237997" cy="430227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29A2099B-F19F-4235-B59B-48EB888DA1AD}"/>
                  </a:ext>
                </a:extLst>
              </p:cNvPr>
              <p:cNvSpPr/>
              <p:nvPr/>
            </p:nvSpPr>
            <p:spPr>
              <a:xfrm>
                <a:off x="1691678" y="2000083"/>
                <a:ext cx="3351552" cy="4021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defRPr lang="ko-KR" altLang="en-US"/>
                </a:pPr>
                <a:r>
                  <a:rPr lang="en-US" altLang="ko-KR" sz="2000" dirty="0">
                    <a:ln w="9525"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ea typeface="한컴 윤고딕 720"/>
                  </a:rPr>
                  <a:t>Photoshop</a:t>
                </a:r>
                <a:endParaRPr lang="ko-KR" altLang="en-US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endParaRPr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6A74DB7E-CC98-4138-B725-3657C055986D}"/>
                  </a:ext>
                </a:extLst>
              </p:cNvPr>
              <p:cNvCxnSpPr/>
              <p:nvPr/>
            </p:nvCxnSpPr>
            <p:spPr>
              <a:xfrm>
                <a:off x="899592" y="2430310"/>
                <a:ext cx="4237997" cy="0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1" name="Picture 4" descr="https://cdn.discordapp.com/attachments/1124642447922827336/1168172545829249065/rvay7XYxPlc4cvbXrQ31DaTzMzoUQjuR4qdbT0lBXZ0GMcPQ2zU81tDTUt0ekDdrRs1zeDt0wgyH90u0YbSj12NfhmqvHtE0eurwBdVLLzn6mtvlQL0bDoyqRhQagGdOlhuowUvOfq8P25n86d9FUtcFvunWz7GOvn838eHMNT8M3VKQAAAABJRU5ErkJggg.png?ex=6550cc76&amp;is=653e5776&amp;hm=f49497eee9f07dfabf9a2f0f63ef3c82d884f41bf35fcec1e2dfb8de8cb756f5&amp;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314" y="4765086"/>
              <a:ext cx="718137" cy="7023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4" name="Picture 6" descr="https://cdn.discordapp.com/attachments/1124642447922827336/1168172811903316009/Product-Icon.png?ex=6550ccb5&amp;is=653e57b5&amp;hm=4644a3cc7bbe7a40e777f43dcb06371f1547576a100e9eb377466a6d2515cab1&amp;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19" y="1921889"/>
            <a:ext cx="746542" cy="74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57D2917D-8FCF-4B57-A850-8D50D823DCD6}"/>
              </a:ext>
            </a:extLst>
          </p:cNvPr>
          <p:cNvGrpSpPr/>
          <p:nvPr/>
        </p:nvGrpSpPr>
        <p:grpSpPr>
          <a:xfrm>
            <a:off x="6435154" y="5039399"/>
            <a:ext cx="4068451" cy="428006"/>
            <a:chOff x="899592" y="2000083"/>
            <a:chExt cx="4237997" cy="430227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9A2099B-F19F-4235-B59B-48EB888DA1AD}"/>
                </a:ext>
              </a:extLst>
            </p:cNvPr>
            <p:cNvSpPr/>
            <p:nvPr/>
          </p:nvSpPr>
          <p:spPr>
            <a:xfrm>
              <a:off x="1691678" y="2000083"/>
              <a:ext cx="3351552" cy="4021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 err="1" smtClean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ZBrush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6A74DB7E-CC98-4138-B725-3657C055986D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805591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29129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개발에 사용할 기술</a:t>
            </a:r>
            <a:endParaRPr lang="ko-KR" altLang="en-US" sz="28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314329-C635-4D26-B07F-D3530E7FDACB}"/>
              </a:ext>
            </a:extLst>
          </p:cNvPr>
          <p:cNvSpPr txBox="1"/>
          <p:nvPr/>
        </p:nvSpPr>
        <p:spPr>
          <a:xfrm>
            <a:off x="1189117" y="1678371"/>
            <a:ext cx="7825849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500" spc="-300" dirty="0" smtClean="0">
                <a:latin typeface="+mn-ea"/>
              </a:rPr>
              <a:t>A* </a:t>
            </a:r>
            <a:r>
              <a:rPr lang="ko-KR" altLang="en-US" sz="2500" spc="-300" dirty="0" smtClean="0">
                <a:latin typeface="+mn-ea"/>
              </a:rPr>
              <a:t>알고리즘을 이용한 길 </a:t>
            </a:r>
            <a:r>
              <a:rPr lang="ko-KR" altLang="en-US" sz="2500" spc="-300" dirty="0" smtClean="0">
                <a:latin typeface="+mn-ea"/>
              </a:rPr>
              <a:t>찾기</a:t>
            </a:r>
            <a:endParaRPr lang="en-US" altLang="ko-KR" sz="2500" spc="-300" dirty="0" smtClean="0">
              <a:latin typeface="+mn-ea"/>
            </a:endParaRPr>
          </a:p>
          <a:p>
            <a:endParaRPr lang="en-US" altLang="ko-KR" sz="2500" spc="-3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ko-KR" altLang="en-US" sz="2500" spc="-300" dirty="0">
                <a:latin typeface="+mn-ea"/>
              </a:rPr>
              <a:t>캐</a:t>
            </a:r>
            <a:r>
              <a:rPr lang="ko-KR" altLang="en-US" sz="2500" spc="-300" dirty="0" smtClean="0">
                <a:latin typeface="+mn-ea"/>
              </a:rPr>
              <a:t>릭터 </a:t>
            </a:r>
            <a:r>
              <a:rPr lang="ko-KR" altLang="en-US" sz="2500" spc="-300" dirty="0" smtClean="0">
                <a:latin typeface="+mn-ea"/>
              </a:rPr>
              <a:t>애니메이션</a:t>
            </a:r>
            <a:endParaRPr lang="en-US" altLang="ko-KR" sz="2500" spc="-3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endParaRPr lang="en-US" altLang="ko-KR" sz="2500" spc="-3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ko-KR" altLang="en-US" sz="2500" spc="-300" dirty="0" err="1" smtClean="0">
                <a:latin typeface="+mn-ea"/>
              </a:rPr>
              <a:t>쉐이더</a:t>
            </a:r>
            <a:r>
              <a:rPr lang="ko-KR" altLang="en-US" sz="2500" spc="-300" dirty="0" smtClean="0">
                <a:latin typeface="+mn-ea"/>
              </a:rPr>
              <a:t> </a:t>
            </a:r>
            <a:r>
              <a:rPr lang="ko-KR" altLang="en-US" sz="2500" spc="-300" dirty="0" smtClean="0">
                <a:latin typeface="+mn-ea"/>
              </a:rPr>
              <a:t>제작</a:t>
            </a:r>
            <a:endParaRPr lang="en-US" altLang="ko-KR" sz="2500" spc="-3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endParaRPr lang="en-US" altLang="ko-KR" sz="2500" spc="-3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ko-KR" altLang="en-US" sz="2500" spc="-300" dirty="0" smtClean="0">
                <a:latin typeface="+mn-ea"/>
              </a:rPr>
              <a:t>나만의 맵 만들기</a:t>
            </a:r>
            <a:endParaRPr lang="ko-KR" altLang="en-US" sz="2500" spc="-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17243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231</Words>
  <Application>Microsoft Office PowerPoint</Application>
  <PresentationFormat>와이드스크린</PresentationFormat>
  <Paragraphs>72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나눔스퀘어 Bold</vt:lpstr>
      <vt:lpstr>마루 부리 Beta</vt:lpstr>
      <vt:lpstr>맑은 고딕</vt:lpstr>
      <vt:lpstr>한컴 윤고딕 720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새별</dc:creator>
  <cp:lastModifiedBy>고 하늘</cp:lastModifiedBy>
  <cp:revision>75</cp:revision>
  <dcterms:created xsi:type="dcterms:W3CDTF">2020-11-18T01:48:02Z</dcterms:created>
  <dcterms:modified xsi:type="dcterms:W3CDTF">2023-10-29T18:51:36Z</dcterms:modified>
  <cp:version/>
</cp:coreProperties>
</file>